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y="6858000" cx="12192000"/>
  <p:notesSz cx="6858000" cy="9144000"/>
  <p:embeddedFontLst>
    <p:embeddedFont>
      <p:font typeface="Play"/>
      <p:regular r:id="rId33"/>
      <p:bold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5" roundtripDataSignature="AMtx7miOF/OzuRd3Zx4cIjEHnVbFKDq9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font" Target="fonts/Play-regular.fntdata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customschemas.google.com/relationships/presentationmetadata" Target="metadata"/><Relationship Id="rId12" Type="http://schemas.openxmlformats.org/officeDocument/2006/relationships/slide" Target="slides/slide8.xml"/><Relationship Id="rId34" Type="http://schemas.openxmlformats.org/officeDocument/2006/relationships/font" Target="fonts/Play-bold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0"/>
          <p:cNvSpPr txBox="1"/>
          <p:nvPr>
            <p:ph type="ctrTitle"/>
          </p:nvPr>
        </p:nvSpPr>
        <p:spPr>
          <a:xfrm>
            <a:off x="912629" y="1371600"/>
            <a:ext cx="5935540" cy="26968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lay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0"/>
          <p:cNvSpPr txBox="1"/>
          <p:nvPr>
            <p:ph idx="1" type="subTitle"/>
          </p:nvPr>
        </p:nvSpPr>
        <p:spPr>
          <a:xfrm>
            <a:off x="912629" y="4584879"/>
            <a:ext cx="5935540" cy="12878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66"/>
              <a:buNone/>
              <a:defRPr b="1" sz="1800" cap="none"/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92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30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0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0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9"/>
          <p:cNvSpPr txBox="1"/>
          <p:nvPr>
            <p:ph type="title"/>
          </p:nvPr>
        </p:nvSpPr>
        <p:spPr>
          <a:xfrm>
            <a:off x="914400" y="1371601"/>
            <a:ext cx="10363200" cy="1187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9"/>
          <p:cNvSpPr txBox="1"/>
          <p:nvPr>
            <p:ph idx="1" type="body"/>
          </p:nvPr>
        </p:nvSpPr>
        <p:spPr>
          <a:xfrm rot="5400000">
            <a:off x="4404670" y="-931100"/>
            <a:ext cx="3382658" cy="103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8041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1pPr>
            <a:lvl2pPr indent="-328041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2pPr>
            <a:lvl3pPr indent="-328041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3pPr>
            <a:lvl4pPr indent="-328041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4pPr>
            <a:lvl5pPr indent="-328041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39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9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9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0"/>
          <p:cNvSpPr txBox="1"/>
          <p:nvPr>
            <p:ph type="title"/>
          </p:nvPr>
        </p:nvSpPr>
        <p:spPr>
          <a:xfrm rot="5400000">
            <a:off x="7888006" y="2711168"/>
            <a:ext cx="4775865" cy="21557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0"/>
          <p:cNvSpPr txBox="1"/>
          <p:nvPr>
            <p:ph idx="1" type="body"/>
          </p:nvPr>
        </p:nvSpPr>
        <p:spPr>
          <a:xfrm rot="5400000">
            <a:off x="2566296" y="-326999"/>
            <a:ext cx="4775866" cy="82320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8041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1pPr>
            <a:lvl2pPr indent="-328041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2pPr>
            <a:lvl3pPr indent="-328041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3pPr>
            <a:lvl4pPr indent="-328041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4pPr>
            <a:lvl5pPr indent="-328041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40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0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0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1"/>
          <p:cNvSpPr txBox="1"/>
          <p:nvPr>
            <p:ph type="title"/>
          </p:nvPr>
        </p:nvSpPr>
        <p:spPr>
          <a:xfrm>
            <a:off x="914400" y="1371601"/>
            <a:ext cx="10363200" cy="1187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1"/>
          <p:cNvSpPr txBox="1"/>
          <p:nvPr>
            <p:ph idx="1" type="body"/>
          </p:nvPr>
        </p:nvSpPr>
        <p:spPr>
          <a:xfrm>
            <a:off x="914399" y="2559171"/>
            <a:ext cx="10363200" cy="3382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8041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1pPr>
            <a:lvl2pPr indent="-328041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2pPr>
            <a:lvl3pPr indent="-328041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3pPr>
            <a:lvl4pPr indent="-328041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4pPr>
            <a:lvl5pPr indent="-328041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31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1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1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2"/>
          <p:cNvSpPr txBox="1"/>
          <p:nvPr>
            <p:ph type="title"/>
          </p:nvPr>
        </p:nvSpPr>
        <p:spPr>
          <a:xfrm>
            <a:off x="912629" y="1709738"/>
            <a:ext cx="9214884" cy="315997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Play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2"/>
          <p:cNvSpPr txBox="1"/>
          <p:nvPr>
            <p:ph idx="1" type="body"/>
          </p:nvPr>
        </p:nvSpPr>
        <p:spPr>
          <a:xfrm>
            <a:off x="912628" y="5018567"/>
            <a:ext cx="7907079" cy="10738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74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74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66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392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392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32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2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2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3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3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3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4"/>
          <p:cNvSpPr txBox="1"/>
          <p:nvPr>
            <p:ph type="title"/>
          </p:nvPr>
        </p:nvSpPr>
        <p:spPr>
          <a:xfrm>
            <a:off x="914400" y="1371601"/>
            <a:ext cx="10363200" cy="1187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4"/>
          <p:cNvSpPr txBox="1"/>
          <p:nvPr>
            <p:ph idx="1" type="body"/>
          </p:nvPr>
        </p:nvSpPr>
        <p:spPr>
          <a:xfrm>
            <a:off x="914400" y="2849526"/>
            <a:ext cx="5105400" cy="32104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8041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1pPr>
            <a:lvl2pPr indent="-328041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2pPr>
            <a:lvl3pPr indent="-328041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3pPr>
            <a:lvl4pPr indent="-328041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4pPr>
            <a:lvl5pPr indent="-328041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34"/>
          <p:cNvSpPr txBox="1"/>
          <p:nvPr>
            <p:ph idx="2" type="body"/>
          </p:nvPr>
        </p:nvSpPr>
        <p:spPr>
          <a:xfrm>
            <a:off x="6172200" y="2849526"/>
            <a:ext cx="5105400" cy="321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8041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1pPr>
            <a:lvl2pPr indent="-328041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2pPr>
            <a:lvl3pPr indent="-328041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3pPr>
            <a:lvl4pPr indent="-328041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4pPr>
            <a:lvl5pPr indent="-328041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34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4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4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5"/>
          <p:cNvSpPr txBox="1"/>
          <p:nvPr>
            <p:ph type="title"/>
          </p:nvPr>
        </p:nvSpPr>
        <p:spPr>
          <a:xfrm>
            <a:off x="912628" y="1371599"/>
            <a:ext cx="10442760" cy="9397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5"/>
          <p:cNvSpPr txBox="1"/>
          <p:nvPr>
            <p:ph idx="1" type="body"/>
          </p:nvPr>
        </p:nvSpPr>
        <p:spPr>
          <a:xfrm>
            <a:off x="912628" y="2311353"/>
            <a:ext cx="5084947" cy="6953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66"/>
              <a:buNone/>
              <a:defRPr b="1" sz="1800" cap="none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None/>
              <a:defRPr b="1" sz="18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92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92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4" name="Google Shape;44;p35"/>
          <p:cNvSpPr txBox="1"/>
          <p:nvPr>
            <p:ph idx="2" type="body"/>
          </p:nvPr>
        </p:nvSpPr>
        <p:spPr>
          <a:xfrm>
            <a:off x="912628" y="3006725"/>
            <a:ext cx="5084947" cy="3182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8041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1pPr>
            <a:lvl2pPr indent="-328041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2pPr>
            <a:lvl3pPr indent="-328041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3pPr>
            <a:lvl4pPr indent="-328041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4pPr>
            <a:lvl5pPr indent="-328041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35"/>
          <p:cNvSpPr txBox="1"/>
          <p:nvPr>
            <p:ph idx="3" type="body"/>
          </p:nvPr>
        </p:nvSpPr>
        <p:spPr>
          <a:xfrm>
            <a:off x="6172200" y="2311353"/>
            <a:ext cx="5183188" cy="6953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66"/>
              <a:buNone/>
              <a:defRPr b="1" sz="1800" cap="none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None/>
              <a:defRPr b="1" sz="18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92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92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35"/>
          <p:cNvSpPr txBox="1"/>
          <p:nvPr>
            <p:ph idx="4" type="body"/>
          </p:nvPr>
        </p:nvSpPr>
        <p:spPr>
          <a:xfrm>
            <a:off x="6172200" y="3006725"/>
            <a:ext cx="5183188" cy="3182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8041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1pPr>
            <a:lvl2pPr indent="-328041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2pPr>
            <a:lvl3pPr indent="-328041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3pPr>
            <a:lvl4pPr indent="-328041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4pPr>
            <a:lvl5pPr indent="-328041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35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5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5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6"/>
          <p:cNvSpPr txBox="1"/>
          <p:nvPr>
            <p:ph type="title"/>
          </p:nvPr>
        </p:nvSpPr>
        <p:spPr>
          <a:xfrm>
            <a:off x="914400" y="1371601"/>
            <a:ext cx="10363200" cy="1187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6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6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6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7"/>
          <p:cNvSpPr txBox="1"/>
          <p:nvPr>
            <p:ph type="title"/>
          </p:nvPr>
        </p:nvSpPr>
        <p:spPr>
          <a:xfrm>
            <a:off x="912628" y="1463038"/>
            <a:ext cx="3859397" cy="14715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3286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36"/>
              <a:buChar char="•"/>
              <a:defRPr sz="2800"/>
            </a:lvl1pPr>
            <a:lvl2pPr indent="-361187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88"/>
              <a:buChar char="•"/>
              <a:defRPr sz="2400"/>
            </a:lvl2pPr>
            <a:lvl3pPr indent="-339089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40"/>
              <a:buChar char="•"/>
              <a:defRPr sz="2000"/>
            </a:lvl3pPr>
            <a:lvl4pPr indent="-328041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 sz="1800"/>
            </a:lvl4pPr>
            <a:lvl5pPr indent="-328041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Char char="•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8" name="Google Shape;58;p37"/>
          <p:cNvSpPr txBox="1"/>
          <p:nvPr>
            <p:ph idx="2" type="body"/>
          </p:nvPr>
        </p:nvSpPr>
        <p:spPr>
          <a:xfrm>
            <a:off x="912628" y="2934586"/>
            <a:ext cx="3859397" cy="2934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92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18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44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7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7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37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7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7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8"/>
          <p:cNvSpPr txBox="1"/>
          <p:nvPr>
            <p:ph type="title"/>
          </p:nvPr>
        </p:nvSpPr>
        <p:spPr>
          <a:xfrm>
            <a:off x="912628" y="1463038"/>
            <a:ext cx="3859397" cy="14715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8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38"/>
          <p:cNvSpPr txBox="1"/>
          <p:nvPr>
            <p:ph idx="1" type="body"/>
          </p:nvPr>
        </p:nvSpPr>
        <p:spPr>
          <a:xfrm>
            <a:off x="912628" y="2934586"/>
            <a:ext cx="3859397" cy="2934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92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18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44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7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7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38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8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8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/>
          <p:nvPr>
            <p:ph type="title"/>
          </p:nvPr>
        </p:nvSpPr>
        <p:spPr>
          <a:xfrm>
            <a:off x="914400" y="1371601"/>
            <a:ext cx="10363200" cy="1187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lay"/>
              <a:buNone/>
              <a:defRPr b="0" i="0" sz="40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9"/>
          <p:cNvSpPr txBox="1"/>
          <p:nvPr>
            <p:ph idx="1" type="body"/>
          </p:nvPr>
        </p:nvSpPr>
        <p:spPr>
          <a:xfrm>
            <a:off x="914399" y="2559171"/>
            <a:ext cx="10363200" cy="3382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909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4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indent="-328041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66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2pPr>
            <a:lvl3pPr indent="-316992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92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3pPr>
            <a:lvl4pPr indent="-305942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18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4pPr>
            <a:lvl5pPr indent="-305942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18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/>
        </p:txBody>
      </p:sp>
      <p:sp>
        <p:nvSpPr>
          <p:cNvPr id="8" name="Google Shape;8;p29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/>
        </p:txBody>
      </p:sp>
      <p:sp>
        <p:nvSpPr>
          <p:cNvPr id="9" name="Google Shape;9;p29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9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/>
        </p:txBody>
      </p:sp>
      <p:sp>
        <p:nvSpPr>
          <p:cNvPr id="10" name="Google Shape;10;p29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9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  <p:cxnSp>
        <p:nvCxnSpPr>
          <p:cNvPr id="11" name="Google Shape;11;p29"/>
          <p:cNvCxnSpPr/>
          <p:nvPr/>
        </p:nvCxnSpPr>
        <p:spPr>
          <a:xfrm>
            <a:off x="990600" y="1031001"/>
            <a:ext cx="978862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576">
          <p15:clr>
            <a:srgbClr val="F26B43"/>
          </p15:clr>
        </p15:guide>
        <p15:guide id="4" orient="horz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14.png"/><Relationship Id="rId6" Type="http://schemas.openxmlformats.org/officeDocument/2006/relationships/image" Target="../media/image7.png"/><Relationship Id="rId7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FBF9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simbolis, logotipas, emblema, Prekės ženklas&#10;&#10;Automatiškai sugeneruotas aprašymas" id="85" name="Google Shape;8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0683" y="608105"/>
            <a:ext cx="3365675" cy="26385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rijampolės profesinio rengimo centras" id="86" name="Google Shape;8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23406" y="5176035"/>
            <a:ext cx="1616719" cy="1407508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645477" y="3602934"/>
            <a:ext cx="9294190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lt-LT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UNPLUGGING FOR A BRIGHTER FUTURE: INTERNET AND SOCIAL MEDIA ADDICTION</a:t>
            </a:r>
            <a:endParaRPr b="1" i="0" sz="2400" u="none" cap="none" strike="noStrike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lt-LT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2023-3-SK02-KA210-YOU-000174848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Paveikslėlis, kuriame yra Šriftas, Grafika, kaligrafija, logotipas&#10;&#10;Automatiškai sugeneruotas aprašymas" id="88" name="Google Shape;88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494888" y="5174398"/>
            <a:ext cx="3344335" cy="8695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veikslėlis, kuriame yra Šriftas, Grafika, logotipas, grafinis dizainas&#10;&#10;Automatiškai sugeneruotas aprašymas" id="89" name="Google Shape;89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18444" y="5169394"/>
            <a:ext cx="2511779" cy="7525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veikslėlis, kuriame yra Šriftas, logotipas, Grafika, simbolis&#10;&#10;Automatiškai sugeneruotas aprašymas" id="90" name="Google Shape;90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48698" y="4899377"/>
            <a:ext cx="1832160" cy="16876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p14:dur="1500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diagrama, Šriftas&#10;&#10;Automatiškai sugeneruotas aprašymas" id="184" name="Google Shape;18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2712" y="211377"/>
            <a:ext cx="11492630" cy="64665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diagrama&#10;&#10;Automatiškai sugeneruotas aprašymas" id="189" name="Google Shape;189;p11"/>
          <p:cNvPicPr preferRelativeResize="0"/>
          <p:nvPr/>
        </p:nvPicPr>
        <p:blipFill rotWithShape="1">
          <a:blip r:embed="rId3">
            <a:alphaModFix/>
          </a:blip>
          <a:srcRect b="15955" l="21690" r="8134" t="18764"/>
          <a:stretch/>
        </p:blipFill>
        <p:spPr>
          <a:xfrm>
            <a:off x="272963" y="216243"/>
            <a:ext cx="11756527" cy="61458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diagrama&#10;&#10;Automatiškai sugeneruotas aprašymas" id="194" name="Google Shape;194;p12"/>
          <p:cNvPicPr preferRelativeResize="0"/>
          <p:nvPr/>
        </p:nvPicPr>
        <p:blipFill rotWithShape="1">
          <a:blip r:embed="rId3">
            <a:alphaModFix/>
          </a:blip>
          <a:srcRect b="13664" l="24992" r="12669" t="23573"/>
          <a:stretch/>
        </p:blipFill>
        <p:spPr>
          <a:xfrm>
            <a:off x="503723" y="257433"/>
            <a:ext cx="11194018" cy="63328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diagrama&#10;&#10;Automatiškai sugeneruotas aprašymas" id="199" name="Google Shape;199;p13"/>
          <p:cNvPicPr preferRelativeResize="0"/>
          <p:nvPr/>
        </p:nvPicPr>
        <p:blipFill rotWithShape="1">
          <a:blip r:embed="rId3">
            <a:alphaModFix/>
          </a:blip>
          <a:srcRect b="14114" l="24978" r="15877" t="23122"/>
          <a:stretch/>
        </p:blipFill>
        <p:spPr>
          <a:xfrm>
            <a:off x="752566" y="273962"/>
            <a:ext cx="10728941" cy="6408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Kompiuterio piktograma&#10;&#10;Automatiškai sugeneruotas aprašymas" id="204" name="Google Shape;204;p14"/>
          <p:cNvPicPr preferRelativeResize="0"/>
          <p:nvPr/>
        </p:nvPicPr>
        <p:blipFill rotWithShape="1">
          <a:blip r:embed="rId3">
            <a:alphaModFix/>
          </a:blip>
          <a:srcRect b="14113" l="24155" r="14526" t="23423"/>
          <a:stretch/>
        </p:blipFill>
        <p:spPr>
          <a:xfrm>
            <a:off x="391298" y="226541"/>
            <a:ext cx="11203463" cy="64255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diagrama&#10;&#10;Automatiškai sugeneruotas aprašymas" id="209" name="Google Shape;209;p15"/>
          <p:cNvPicPr preferRelativeResize="0"/>
          <p:nvPr/>
        </p:nvPicPr>
        <p:blipFill rotWithShape="1">
          <a:blip r:embed="rId3">
            <a:alphaModFix/>
          </a:blip>
          <a:srcRect b="12012" l="24155" r="15709" t="20871"/>
          <a:stretch/>
        </p:blipFill>
        <p:spPr>
          <a:xfrm>
            <a:off x="885568" y="164757"/>
            <a:ext cx="10410575" cy="65284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Kompiuterio piktograma&#10;&#10;Automatiškai sugeneruotas aprašymas" id="214" name="Google Shape;214;p16"/>
          <p:cNvPicPr preferRelativeResize="0"/>
          <p:nvPr/>
        </p:nvPicPr>
        <p:blipFill rotWithShape="1">
          <a:blip r:embed="rId3">
            <a:alphaModFix/>
          </a:blip>
          <a:srcRect b="13663" l="24240" r="9965" t="20721"/>
          <a:stretch/>
        </p:blipFill>
        <p:spPr>
          <a:xfrm>
            <a:off x="391297" y="319216"/>
            <a:ext cx="11110794" cy="6229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Kompiuterio piktograma&#10;&#10;Automatiškai sugeneruotas aprašymas" id="219" name="Google Shape;219;p17"/>
          <p:cNvPicPr preferRelativeResize="0"/>
          <p:nvPr/>
        </p:nvPicPr>
        <p:blipFill rotWithShape="1">
          <a:blip r:embed="rId3">
            <a:alphaModFix/>
          </a:blip>
          <a:srcRect b="11410" l="24240" r="8699" t="20721"/>
          <a:stretch/>
        </p:blipFill>
        <p:spPr>
          <a:xfrm>
            <a:off x="556054" y="185351"/>
            <a:ext cx="11079903" cy="6301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diagrama&#10;&#10;Automatiškai sugeneruotas aprašymas" id="224" name="Google Shape;224;p18"/>
          <p:cNvPicPr preferRelativeResize="0"/>
          <p:nvPr/>
        </p:nvPicPr>
        <p:blipFill rotWithShape="1">
          <a:blip r:embed="rId3">
            <a:alphaModFix/>
          </a:blip>
          <a:srcRect b="11410" l="23986" r="14188" t="20570"/>
          <a:stretch/>
        </p:blipFill>
        <p:spPr>
          <a:xfrm>
            <a:off x="751702" y="113271"/>
            <a:ext cx="10698912" cy="6621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diagrama&#10;&#10;Automatiškai sugeneruotas aprašymas" id="229" name="Google Shape;229;p19"/>
          <p:cNvPicPr preferRelativeResize="0"/>
          <p:nvPr/>
        </p:nvPicPr>
        <p:blipFill rotWithShape="1">
          <a:blip r:embed="rId3">
            <a:alphaModFix/>
          </a:blip>
          <a:srcRect b="10059" l="25000" r="12922" t="21321"/>
          <a:stretch/>
        </p:blipFill>
        <p:spPr>
          <a:xfrm>
            <a:off x="906161" y="205946"/>
            <a:ext cx="10379688" cy="6456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>
            <p:ph type="title"/>
          </p:nvPr>
        </p:nvSpPr>
        <p:spPr>
          <a:xfrm>
            <a:off x="914400" y="1371601"/>
            <a:ext cx="10363200" cy="1187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b="1" lang="lt-LT"/>
              <a:t>Overview ,,Internet and Social Media Addiction"</a:t>
            </a:r>
            <a:endParaRPr/>
          </a:p>
        </p:txBody>
      </p:sp>
      <p:sp>
        <p:nvSpPr>
          <p:cNvPr id="96" name="Google Shape;96;p2"/>
          <p:cNvSpPr txBox="1"/>
          <p:nvPr>
            <p:ph idx="1" type="body"/>
          </p:nvPr>
        </p:nvSpPr>
        <p:spPr>
          <a:xfrm>
            <a:off x="914399" y="2559171"/>
            <a:ext cx="10363200" cy="3382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32"/>
              <a:buChar char="•"/>
            </a:pPr>
            <a:r>
              <a:rPr lang="lt-LT" sz="3600">
                <a:latin typeface="Times New Roman"/>
                <a:ea typeface="Times New Roman"/>
                <a:cs typeface="Times New Roman"/>
                <a:sym typeface="Times New Roman"/>
              </a:rPr>
              <a:t>Data from Digital Ethic Centre in Lithuania.</a:t>
            </a:r>
            <a:endParaRPr/>
          </a:p>
          <a:p>
            <a:pPr indent="-11811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40"/>
              <a:buNone/>
            </a:pPr>
            <a:r>
              <a:t/>
            </a:r>
            <a:endParaRPr/>
          </a:p>
        </p:txBody>
      </p:sp>
      <p:sp>
        <p:nvSpPr>
          <p:cNvPr id="97" name="Google Shape;97;p2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lt-LT" sz="900" cap="none">
                <a:solidFill>
                  <a:schemeClr val="dk1"/>
                </a:solidFill>
              </a:rPr>
              <a:t>10/15/2024</a:t>
            </a:r>
            <a:endParaRPr/>
          </a:p>
        </p:txBody>
      </p:sp>
      <p:sp>
        <p:nvSpPr>
          <p:cNvPr id="98" name="Google Shape;98;p2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br>
              <a:rPr lang="lt-LT"/>
            </a:br>
            <a:r>
              <a:rPr lang="lt-LT"/>
              <a:t>              </a:t>
            </a:r>
            <a:endParaRPr/>
          </a:p>
        </p:txBody>
      </p:sp>
      <p:sp>
        <p:nvSpPr>
          <p:cNvPr id="99" name="Google Shape;99;p2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diagrama&#10;&#10;Automatiškai sugeneruotas aprašymas" id="234" name="Google Shape;234;p20"/>
          <p:cNvPicPr preferRelativeResize="0"/>
          <p:nvPr/>
        </p:nvPicPr>
        <p:blipFill rotWithShape="1">
          <a:blip r:embed="rId3">
            <a:alphaModFix/>
          </a:blip>
          <a:srcRect b="10210" l="25000" r="8024" t="20570"/>
          <a:stretch/>
        </p:blipFill>
        <p:spPr>
          <a:xfrm>
            <a:off x="607541" y="195649"/>
            <a:ext cx="11090195" cy="6446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Kompiuterio piktograma&#10;&#10;Automatiškai sugeneruotas aprašymas" id="239" name="Google Shape;239;p21"/>
          <p:cNvPicPr preferRelativeResize="0"/>
          <p:nvPr/>
        </p:nvPicPr>
        <p:blipFill rotWithShape="1">
          <a:blip r:embed="rId3">
            <a:alphaModFix/>
          </a:blip>
          <a:srcRect b="10210" l="24155" r="14274" t="23422"/>
          <a:stretch/>
        </p:blipFill>
        <p:spPr>
          <a:xfrm>
            <a:off x="803189" y="144162"/>
            <a:ext cx="10770980" cy="6538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Kompiuterio piktograma&#10;&#10;Automatiškai sugeneruotas aprašymas" id="244" name="Google Shape;244;p22"/>
          <p:cNvPicPr preferRelativeResize="0"/>
          <p:nvPr/>
        </p:nvPicPr>
        <p:blipFill rotWithShape="1">
          <a:blip r:embed="rId3">
            <a:alphaModFix/>
          </a:blip>
          <a:srcRect b="12613" l="21622" r="14020" t="21922"/>
          <a:stretch/>
        </p:blipFill>
        <p:spPr>
          <a:xfrm>
            <a:off x="401594" y="236837"/>
            <a:ext cx="11224066" cy="6425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veikslėlis, kuriame yra tekstas, ekrano kopija, programinė įranga, diagrama&#10;&#10;Automatiškai sugeneruotas aprašymas" id="249" name="Google Shape;249;p23"/>
          <p:cNvPicPr preferRelativeResize="0"/>
          <p:nvPr/>
        </p:nvPicPr>
        <p:blipFill rotWithShape="1">
          <a:blip r:embed="rId3">
            <a:alphaModFix/>
          </a:blip>
          <a:srcRect b="11862" l="23480" r="12077" t="22372"/>
          <a:stretch/>
        </p:blipFill>
        <p:spPr>
          <a:xfrm>
            <a:off x="483973" y="205946"/>
            <a:ext cx="11224058" cy="6446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4"/>
          <p:cNvSpPr txBox="1"/>
          <p:nvPr>
            <p:ph type="title"/>
          </p:nvPr>
        </p:nvSpPr>
        <p:spPr>
          <a:xfrm>
            <a:off x="684213" y="195217"/>
            <a:ext cx="8534401" cy="228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Play"/>
              <a:buNone/>
            </a:pPr>
            <a:r>
              <a:rPr b="1" lang="lt-LT"/>
              <a:t>Conclusions </a:t>
            </a:r>
            <a:br>
              <a:rPr lang="lt-LT"/>
            </a:br>
            <a:endParaRPr/>
          </a:p>
        </p:txBody>
      </p:sp>
      <p:sp>
        <p:nvSpPr>
          <p:cNvPr id="255" name="Google Shape;255;p24"/>
          <p:cNvSpPr txBox="1"/>
          <p:nvPr>
            <p:ph idx="1" type="body"/>
          </p:nvPr>
        </p:nvSpPr>
        <p:spPr>
          <a:xfrm>
            <a:off x="936762" y="1944914"/>
            <a:ext cx="10312400" cy="2973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32"/>
              <a:buNone/>
            </a:pPr>
            <a:r>
              <a:rPr lang="lt-LT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According recent scientific researches 99,9 % of teenagers use the Internet and addiction of internet exists.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3132"/>
              <a:buNone/>
            </a:pPr>
            <a:r>
              <a:t/>
            </a: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740"/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74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74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74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5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lt-LT" sz="900" cap="none">
                <a:solidFill>
                  <a:schemeClr val="dk1"/>
                </a:solidFill>
              </a:rPr>
              <a:t>10/15/2024</a:t>
            </a:r>
            <a:endParaRPr/>
          </a:p>
        </p:txBody>
      </p:sp>
      <p:sp>
        <p:nvSpPr>
          <p:cNvPr id="261" name="Google Shape;261;p25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br>
              <a:rPr lang="lt-LT"/>
            </a:br>
            <a:r>
              <a:rPr lang="lt-LT"/>
              <a:t>              </a:t>
            </a:r>
            <a:endParaRPr/>
          </a:p>
        </p:txBody>
      </p:sp>
      <p:sp>
        <p:nvSpPr>
          <p:cNvPr id="262" name="Google Shape;262;p25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  <p:sp>
        <p:nvSpPr>
          <p:cNvPr id="263" name="Google Shape;263;p25"/>
          <p:cNvSpPr txBox="1"/>
          <p:nvPr>
            <p:ph idx="4294967295" type="body"/>
          </p:nvPr>
        </p:nvSpPr>
        <p:spPr>
          <a:xfrm>
            <a:off x="914400" y="1096010"/>
            <a:ext cx="10363200" cy="302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32"/>
              <a:buNone/>
            </a:pPr>
            <a:r>
              <a:rPr lang="lt-LT" sz="3600">
                <a:latin typeface="Times New Roman"/>
                <a:ea typeface="Times New Roman"/>
                <a:cs typeface="Times New Roman"/>
                <a:sym typeface="Times New Roman"/>
              </a:rPr>
              <a:t>2. COVID-19 has had a significant influence on the rise of digital addiction, with various factors contributing to the increased dependence on digital devices during the pandemic. </a:t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6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lt-LT" sz="900" cap="none">
                <a:solidFill>
                  <a:schemeClr val="dk1"/>
                </a:solidFill>
              </a:rPr>
              <a:t>10/15/2024</a:t>
            </a:r>
            <a:endParaRPr/>
          </a:p>
        </p:txBody>
      </p:sp>
      <p:sp>
        <p:nvSpPr>
          <p:cNvPr id="269" name="Google Shape;269;p26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br>
              <a:rPr lang="lt-LT"/>
            </a:br>
            <a:r>
              <a:rPr lang="lt-LT"/>
              <a:t>              </a:t>
            </a:r>
            <a:endParaRPr/>
          </a:p>
        </p:txBody>
      </p:sp>
      <p:sp>
        <p:nvSpPr>
          <p:cNvPr id="270" name="Google Shape;270;p26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  <p:sp>
        <p:nvSpPr>
          <p:cNvPr id="271" name="Google Shape;271;p26"/>
          <p:cNvSpPr txBox="1"/>
          <p:nvPr>
            <p:ph idx="4294967295" type="body"/>
          </p:nvPr>
        </p:nvSpPr>
        <p:spPr>
          <a:xfrm>
            <a:off x="1005840" y="1056005"/>
            <a:ext cx="10363200" cy="5311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32"/>
              <a:buNone/>
            </a:pPr>
            <a:r>
              <a:rPr lang="lt-LT" sz="3600">
                <a:latin typeface="Times New Roman"/>
                <a:ea typeface="Times New Roman"/>
                <a:cs typeface="Times New Roman"/>
                <a:sym typeface="Times New Roman"/>
              </a:rPr>
              <a:t>3. Digital addiction, particularly through the internet and social media, can have profound emotional and psychological effects on individuals. The nature of addiction often leads to a range of negative emotions, mental health issues, and disruptions in a person’s emotional well-being.</a:t>
            </a:r>
            <a:endParaRPr b="1" sz="3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1811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"/>
          <p:cNvSpPr txBox="1"/>
          <p:nvPr>
            <p:ph idx="10" type="dt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lt-LT" sz="900" cap="none">
                <a:solidFill>
                  <a:schemeClr val="dk1"/>
                </a:solidFill>
              </a:rPr>
              <a:t>10/15/2024</a:t>
            </a:r>
            <a:endParaRPr/>
          </a:p>
        </p:txBody>
      </p:sp>
      <p:sp>
        <p:nvSpPr>
          <p:cNvPr id="277" name="Google Shape;277;p27"/>
          <p:cNvSpPr txBox="1"/>
          <p:nvPr>
            <p:ph idx="11" type="ftr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br>
              <a:rPr lang="lt-LT"/>
            </a:br>
            <a:r>
              <a:rPr lang="lt-LT"/>
              <a:t>              </a:t>
            </a:r>
            <a:endParaRPr/>
          </a:p>
        </p:txBody>
      </p:sp>
      <p:sp>
        <p:nvSpPr>
          <p:cNvPr id="278" name="Google Shape;278;p27"/>
          <p:cNvSpPr txBox="1"/>
          <p:nvPr>
            <p:ph idx="12" type="sldNum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  <p:sp>
        <p:nvSpPr>
          <p:cNvPr id="279" name="Google Shape;279;p27"/>
          <p:cNvSpPr txBox="1"/>
          <p:nvPr>
            <p:ph idx="4294967295" type="body"/>
          </p:nvPr>
        </p:nvSpPr>
        <p:spPr>
          <a:xfrm>
            <a:off x="1005840" y="1125538"/>
            <a:ext cx="10363200" cy="5130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22860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32"/>
              <a:buNone/>
            </a:pPr>
            <a:r>
              <a:rPr lang="lt-LT" sz="3600">
                <a:latin typeface="Times New Roman"/>
                <a:ea typeface="Times New Roman"/>
                <a:cs typeface="Times New Roman"/>
                <a:sym typeface="Times New Roman"/>
              </a:rPr>
              <a:t>4. Marijampolė VET Center's study revealed that young people themselves do not feel dependent on the internet and do not perceive the threats it poses. This suggests a gap between actual usage patterns and the awareness of potential risks associated with excessive internet use, such as addiction, mental health issues, and social isolation.</a:t>
            </a:r>
            <a:endParaRPr/>
          </a:p>
          <a:p>
            <a:pPr indent="-29718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132"/>
              <a:buNone/>
            </a:pPr>
            <a:r>
              <a:t/>
            </a:r>
            <a:endParaRPr sz="3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8"/>
          <p:cNvSpPr txBox="1"/>
          <p:nvPr>
            <p:ph idx="4294967295" type="title"/>
          </p:nvPr>
        </p:nvSpPr>
        <p:spPr>
          <a:xfrm>
            <a:off x="995680" y="2577465"/>
            <a:ext cx="9775825" cy="2220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b="1" lang="lt-LT" sz="4400"/>
              <a:t>Discussion</a:t>
            </a:r>
            <a:endParaRPr b="1" sz="4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3755" y="843734"/>
            <a:ext cx="9761537" cy="441636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3"/>
          <p:cNvSpPr txBox="1"/>
          <p:nvPr/>
        </p:nvSpPr>
        <p:spPr>
          <a:xfrm>
            <a:off x="2075461" y="5504462"/>
            <a:ext cx="506306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8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Data from Digital Ethic Centre (Lithuania) Skaitmeninės etikos centro duomenys (Lietuva) 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500">
        <p14:window dir="vert"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type="title"/>
          </p:nvPr>
        </p:nvSpPr>
        <p:spPr>
          <a:xfrm>
            <a:off x="684212" y="328426"/>
            <a:ext cx="9557068" cy="1989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lay"/>
              <a:buNone/>
            </a:pPr>
            <a:r>
              <a:rPr b="1" lang="lt-LT"/>
              <a:t>Signs that help you to recognize internet addiction :</a:t>
            </a:r>
            <a:endParaRPr/>
          </a:p>
        </p:txBody>
      </p:sp>
      <p:sp>
        <p:nvSpPr>
          <p:cNvPr id="111" name="Google Shape;111;p4"/>
          <p:cNvSpPr txBox="1"/>
          <p:nvPr>
            <p:ph idx="1" type="body"/>
          </p:nvPr>
        </p:nvSpPr>
        <p:spPr>
          <a:xfrm>
            <a:off x="684212" y="2322688"/>
            <a:ext cx="8534400" cy="37422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88"/>
              <a:buChar char="•"/>
            </a:pPr>
            <a:r>
              <a:rPr b="1" lang="lt-LT" sz="2400"/>
              <a:t>Excessive concern about the Internet;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88"/>
              <a:buChar char="•"/>
            </a:pPr>
            <a:r>
              <a:rPr b="1" lang="lt-LT" sz="2400"/>
              <a:t>Tormenting thoughts about online activities;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88"/>
              <a:buChar char="•"/>
            </a:pPr>
            <a:r>
              <a:rPr b="1" lang="lt-LT" sz="2400"/>
              <a:t>Increased time spent aimlessly browsing;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88"/>
              <a:buChar char="•"/>
            </a:pPr>
            <a:r>
              <a:rPr b="1" lang="lt-LT" sz="2400"/>
              <a:t>Less involved in other activities;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88"/>
              <a:buChar char="•"/>
            </a:pPr>
            <a:r>
              <a:rPr b="1" lang="lt-LT" sz="2400"/>
              <a:t>Getting worse of professional activities and results;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88"/>
              <a:buChar char="•"/>
            </a:pPr>
            <a:r>
              <a:rPr b="1" lang="lt-LT" sz="2400"/>
              <a:t>Dysfunctional or unhealthy relationships.</a:t>
            </a:r>
            <a:endParaRPr/>
          </a:p>
          <a:p>
            <a:pPr indent="-11811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40"/>
              <a:buNone/>
            </a:pPr>
            <a:r>
              <a:t/>
            </a:r>
            <a:endParaRPr/>
          </a:p>
          <a:p>
            <a:pPr indent="-11811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 p14:dur="1500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>
            <p:ph idx="1" type="body"/>
          </p:nvPr>
        </p:nvSpPr>
        <p:spPr>
          <a:xfrm>
            <a:off x="677334" y="2257561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40"/>
              <a:buNone/>
            </a:pPr>
            <a:r>
              <a:t/>
            </a:r>
            <a:endParaRPr/>
          </a:p>
          <a:p>
            <a:pPr indent="-11811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40"/>
              <a:buNone/>
            </a:pPr>
            <a:r>
              <a:t/>
            </a:r>
            <a:endParaRPr/>
          </a:p>
        </p:txBody>
      </p:sp>
      <p:grpSp>
        <p:nvGrpSpPr>
          <p:cNvPr id="117" name="Google Shape;117;p5"/>
          <p:cNvGrpSpPr/>
          <p:nvPr/>
        </p:nvGrpSpPr>
        <p:grpSpPr>
          <a:xfrm>
            <a:off x="2127794" y="252531"/>
            <a:ext cx="7373256" cy="6407256"/>
            <a:chOff x="0" y="-233939"/>
            <a:chExt cx="7373256" cy="6407256"/>
          </a:xfrm>
        </p:grpSpPr>
        <p:sp>
          <p:nvSpPr>
            <p:cNvPr id="118" name="Google Shape;118;p5"/>
            <p:cNvSpPr/>
            <p:nvPr/>
          </p:nvSpPr>
          <p:spPr>
            <a:xfrm>
              <a:off x="2055899" y="1314665"/>
              <a:ext cx="3260611" cy="3260611"/>
            </a:xfrm>
            <a:prstGeom prst="ellipse">
              <a:avLst/>
            </a:prstGeom>
            <a:solidFill>
              <a:srgbClr val="22C8A1">
                <a:alpha val="49803"/>
              </a:srgbClr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5"/>
            <p:cNvSpPr txBox="1"/>
            <p:nvPr/>
          </p:nvSpPr>
          <p:spPr>
            <a:xfrm>
              <a:off x="2533404" y="1792170"/>
              <a:ext cx="2305601" cy="23056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40625" spcFirstLastPara="1" rIns="40625" wrap="square" tIns="406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3200">
                  <a:solidFill>
                    <a:schemeClr val="dk1"/>
                  </a:solidFill>
                  <a:latin typeface="Play"/>
                  <a:ea typeface="Play"/>
                  <a:cs typeface="Play"/>
                  <a:sym typeface="Play"/>
                </a:rPr>
                <a:t>Addiction risk groups</a:t>
              </a:r>
              <a:endParaRPr sz="32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120" name="Google Shape;120;p5"/>
            <p:cNvSpPr/>
            <p:nvPr/>
          </p:nvSpPr>
          <p:spPr>
            <a:xfrm>
              <a:off x="2552449" y="-233939"/>
              <a:ext cx="2247425" cy="2233192"/>
            </a:xfrm>
            <a:prstGeom prst="ellipse">
              <a:avLst/>
            </a:prstGeom>
            <a:solidFill>
              <a:srgbClr val="BE8ECF">
                <a:alpha val="49803"/>
              </a:srgbClr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5"/>
            <p:cNvSpPr txBox="1"/>
            <p:nvPr/>
          </p:nvSpPr>
          <p:spPr>
            <a:xfrm>
              <a:off x="2881577" y="93104"/>
              <a:ext cx="1589169" cy="15791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800">
                  <a:solidFill>
                    <a:schemeClr val="dk1"/>
                  </a:solidFill>
                  <a:latin typeface="Play"/>
                  <a:ea typeface="Play"/>
                  <a:cs typeface="Play"/>
                  <a:sym typeface="Play"/>
                </a:rPr>
                <a:t>Having communication problems</a:t>
              </a:r>
              <a:endParaRPr sz="18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122" name="Google Shape;122;p5"/>
            <p:cNvSpPr/>
            <p:nvPr/>
          </p:nvSpPr>
          <p:spPr>
            <a:xfrm>
              <a:off x="4841196" y="1564405"/>
              <a:ext cx="2532060" cy="2621612"/>
            </a:xfrm>
            <a:prstGeom prst="ellipse">
              <a:avLst/>
            </a:prstGeom>
            <a:solidFill>
              <a:srgbClr val="FE7039">
                <a:alpha val="49803"/>
              </a:srgbClr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5"/>
            <p:cNvSpPr txBox="1"/>
            <p:nvPr/>
          </p:nvSpPr>
          <p:spPr>
            <a:xfrm>
              <a:off x="5212008" y="1948331"/>
              <a:ext cx="1790436" cy="18537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800">
                  <a:solidFill>
                    <a:schemeClr val="dk1"/>
                  </a:solidFill>
                  <a:latin typeface="Play"/>
                  <a:ea typeface="Play"/>
                  <a:cs typeface="Play"/>
                  <a:sym typeface="Play"/>
                </a:rPr>
                <a:t>Desperate</a:t>
              </a:r>
              <a:endParaRPr sz="18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lt-LT" sz="1800">
                  <a:solidFill>
                    <a:schemeClr val="dk1"/>
                  </a:solidFill>
                  <a:latin typeface="Play"/>
                  <a:ea typeface="Play"/>
                  <a:cs typeface="Play"/>
                  <a:sym typeface="Play"/>
                </a:rPr>
                <a:t>Introverted</a:t>
              </a:r>
              <a:endParaRPr sz="18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lt-LT" sz="1800">
                  <a:solidFill>
                    <a:schemeClr val="dk1"/>
                  </a:solidFill>
                  <a:latin typeface="Play"/>
                  <a:ea typeface="Play"/>
                  <a:cs typeface="Play"/>
                  <a:sym typeface="Play"/>
                </a:rPr>
                <a:t>Neurotic</a:t>
              </a:r>
              <a:endParaRPr sz="18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124" name="Google Shape;124;p5"/>
            <p:cNvSpPr/>
            <p:nvPr/>
          </p:nvSpPr>
          <p:spPr>
            <a:xfrm>
              <a:off x="2335660" y="3963438"/>
              <a:ext cx="2647094" cy="2209879"/>
            </a:xfrm>
            <a:prstGeom prst="ellipse">
              <a:avLst/>
            </a:prstGeom>
            <a:solidFill>
              <a:schemeClr val="accent5">
                <a:alpha val="49803"/>
              </a:schemeClr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5"/>
            <p:cNvSpPr txBox="1"/>
            <p:nvPr/>
          </p:nvSpPr>
          <p:spPr>
            <a:xfrm>
              <a:off x="2723318" y="4287067"/>
              <a:ext cx="1871778" cy="15626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800">
                  <a:solidFill>
                    <a:schemeClr val="dk1"/>
                  </a:solidFill>
                  <a:latin typeface="Play"/>
                  <a:ea typeface="Play"/>
                  <a:cs typeface="Play"/>
                  <a:sym typeface="Play"/>
                </a:rPr>
                <a:t>Low self - esteem</a:t>
              </a:r>
              <a:endParaRPr sz="18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126" name="Google Shape;126;p5"/>
            <p:cNvSpPr/>
            <p:nvPr/>
          </p:nvSpPr>
          <p:spPr>
            <a:xfrm>
              <a:off x="0" y="1902147"/>
              <a:ext cx="2530364" cy="2278922"/>
            </a:xfrm>
            <a:prstGeom prst="ellipse">
              <a:avLst/>
            </a:prstGeom>
            <a:solidFill>
              <a:srgbClr val="17C16C">
                <a:alpha val="49803"/>
              </a:srgbClr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5"/>
            <p:cNvSpPr txBox="1"/>
            <p:nvPr/>
          </p:nvSpPr>
          <p:spPr>
            <a:xfrm>
              <a:off x="370563" y="2235887"/>
              <a:ext cx="1789238" cy="16114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800">
                  <a:solidFill>
                    <a:schemeClr val="dk1"/>
                  </a:solidFill>
                  <a:latin typeface="Play"/>
                  <a:ea typeface="Play"/>
                  <a:cs typeface="Play"/>
                  <a:sym typeface="Play"/>
                </a:rPr>
                <a:t>Lonely and shy</a:t>
              </a:r>
              <a:endParaRPr sz="18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"/>
          <p:cNvSpPr txBox="1"/>
          <p:nvPr>
            <p:ph type="ctrTitle"/>
          </p:nvPr>
        </p:nvSpPr>
        <p:spPr>
          <a:xfrm>
            <a:off x="665640" y="4008962"/>
            <a:ext cx="10838972" cy="14197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lay"/>
              <a:buNone/>
            </a:pPr>
            <a:r>
              <a:rPr b="1" lang="lt-LT" sz="4400">
                <a:solidFill>
                  <a:srgbClr val="FFFFFF"/>
                </a:solidFill>
              </a:rPr>
              <a:t>Teenagers belong to the high-risk group for internet addiction</a:t>
            </a:r>
            <a:endParaRPr b="1" sz="4400" cap="none">
              <a:solidFill>
                <a:srgbClr val="FFFFFF"/>
              </a:solidFill>
            </a:endParaRPr>
          </a:p>
        </p:txBody>
      </p:sp>
      <p:pic>
        <p:nvPicPr>
          <p:cNvPr descr="Paveikslėlis, kuriame yra tekstas, ekrano kopija, Šriftas, Elektrinė mėlyna spalva&#10;&#10;Automatiškai sugeneruotas aprašymas" id="133" name="Google Shape;13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1393" y="283498"/>
            <a:ext cx="9190626" cy="5142687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6"/>
          <p:cNvSpPr txBox="1"/>
          <p:nvPr/>
        </p:nvSpPr>
        <p:spPr>
          <a:xfrm>
            <a:off x="1813563" y="5715001"/>
            <a:ext cx="853665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18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Headphonesaddict.com/ Worrying Technology Addiction Statistics (2024)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  <mc:AlternateContent>
    <mc:Choice Requires="p14">
      <p:transition spd="slow" p14:dur="1400">
        <p14:rippl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"/>
          <p:cNvSpPr txBox="1"/>
          <p:nvPr>
            <p:ph type="title"/>
          </p:nvPr>
        </p:nvSpPr>
        <p:spPr>
          <a:xfrm>
            <a:off x="684211" y="209006"/>
            <a:ext cx="10380029" cy="17112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lay"/>
              <a:buNone/>
            </a:pPr>
            <a:r>
              <a:rPr lang="lt-LT"/>
              <a:t>Most of the time is spent</a:t>
            </a:r>
            <a:endParaRPr/>
          </a:p>
        </p:txBody>
      </p:sp>
      <p:grpSp>
        <p:nvGrpSpPr>
          <p:cNvPr id="140" name="Google Shape;140;p7"/>
          <p:cNvGrpSpPr/>
          <p:nvPr/>
        </p:nvGrpSpPr>
        <p:grpSpPr>
          <a:xfrm>
            <a:off x="3610087" y="1952633"/>
            <a:ext cx="4896731" cy="4239159"/>
            <a:chOff x="3022258" y="32393"/>
            <a:chExt cx="4896731" cy="4239159"/>
          </a:xfrm>
        </p:grpSpPr>
        <p:sp>
          <p:nvSpPr>
            <p:cNvPr id="141" name="Google Shape;141;p7"/>
            <p:cNvSpPr/>
            <p:nvPr/>
          </p:nvSpPr>
          <p:spPr>
            <a:xfrm rot="5400000">
              <a:off x="3289641" y="1248016"/>
              <a:ext cx="1103762" cy="1256594"/>
            </a:xfrm>
            <a:prstGeom prst="bentUpArrow">
              <a:avLst>
                <a:gd fmla="val 32840" name="adj1"/>
                <a:gd fmla="val 25000" name="adj2"/>
                <a:gd fmla="val 35780" name="adj3"/>
              </a:avLst>
            </a:prstGeom>
            <a:solidFill>
              <a:srgbClr val="B9C8F5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3022258" y="32393"/>
              <a:ext cx="1858086" cy="1300600"/>
            </a:xfrm>
            <a:prstGeom prst="roundRect">
              <a:avLst>
                <a:gd fmla="val 16670" name="adj"/>
              </a:avLst>
            </a:prstGeom>
            <a:solidFill>
              <a:schemeClr val="accent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7"/>
            <p:cNvSpPr txBox="1"/>
            <p:nvPr/>
          </p:nvSpPr>
          <p:spPr>
            <a:xfrm>
              <a:off x="3085759" y="95894"/>
              <a:ext cx="1731084" cy="11735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800">
                  <a:solidFill>
                    <a:schemeClr val="lt1"/>
                  </a:solidFill>
                  <a:latin typeface="Play"/>
                  <a:ea typeface="Play"/>
                  <a:cs typeface="Play"/>
                  <a:sym typeface="Play"/>
                </a:rPr>
                <a:t>Communication</a:t>
              </a:r>
              <a:endParaRPr sz="1800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4855297" y="148514"/>
              <a:ext cx="1351395" cy="10512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7"/>
            <p:cNvSpPr/>
            <p:nvPr/>
          </p:nvSpPr>
          <p:spPr>
            <a:xfrm rot="5400000">
              <a:off x="4830192" y="2709019"/>
              <a:ext cx="1103762" cy="1256594"/>
            </a:xfrm>
            <a:prstGeom prst="bentUpArrow">
              <a:avLst>
                <a:gd fmla="val 32840" name="adj1"/>
                <a:gd fmla="val 25000" name="adj2"/>
                <a:gd fmla="val 35780" name="adj3"/>
              </a:avLst>
            </a:prstGeom>
            <a:solidFill>
              <a:srgbClr val="B9C8F5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4537762" y="1485476"/>
              <a:ext cx="1858086" cy="1300600"/>
            </a:xfrm>
            <a:prstGeom prst="roundRect">
              <a:avLst>
                <a:gd fmla="val 16670" name="adj"/>
              </a:avLst>
            </a:prstGeom>
            <a:solidFill>
              <a:schemeClr val="accent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7"/>
            <p:cNvSpPr txBox="1"/>
            <p:nvPr/>
          </p:nvSpPr>
          <p:spPr>
            <a:xfrm>
              <a:off x="4601263" y="1548977"/>
              <a:ext cx="1731084" cy="11735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800">
                  <a:solidFill>
                    <a:schemeClr val="lt1"/>
                  </a:solidFill>
                  <a:latin typeface="Play"/>
                  <a:ea typeface="Play"/>
                  <a:cs typeface="Play"/>
                  <a:sym typeface="Play"/>
                </a:rPr>
                <a:t>Social networks</a:t>
              </a:r>
              <a:endParaRPr/>
            </a:p>
          </p:txBody>
        </p:sp>
        <p:sp>
          <p:nvSpPr>
            <p:cNvPr id="148" name="Google Shape;148;p7"/>
            <p:cNvSpPr/>
            <p:nvPr/>
          </p:nvSpPr>
          <p:spPr>
            <a:xfrm>
              <a:off x="6395848" y="1609518"/>
              <a:ext cx="1351395" cy="10512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6060903" y="2970952"/>
              <a:ext cx="1858086" cy="1300600"/>
            </a:xfrm>
            <a:prstGeom prst="roundRect">
              <a:avLst>
                <a:gd fmla="val 16670" name="adj"/>
              </a:avLst>
            </a:prstGeom>
            <a:solidFill>
              <a:schemeClr val="accent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7"/>
            <p:cNvSpPr txBox="1"/>
            <p:nvPr/>
          </p:nvSpPr>
          <p:spPr>
            <a:xfrm>
              <a:off x="6124404" y="3034453"/>
              <a:ext cx="1731084" cy="11735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800">
                  <a:solidFill>
                    <a:schemeClr val="lt1"/>
                  </a:solidFill>
                  <a:latin typeface="Play"/>
                  <a:ea typeface="Play"/>
                  <a:cs typeface="Play"/>
                  <a:sym typeface="Play"/>
                </a:rPr>
                <a:t>Games</a:t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8"/>
          <p:cNvSpPr txBox="1"/>
          <p:nvPr>
            <p:ph type="title"/>
          </p:nvPr>
        </p:nvSpPr>
        <p:spPr>
          <a:xfrm>
            <a:off x="2055812" y="631613"/>
            <a:ext cx="8534400" cy="15377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lay"/>
              <a:buNone/>
            </a:pPr>
            <a:r>
              <a:rPr b="1" lang="lt-LT"/>
              <a:t>Consequences of Internet Addiction</a:t>
            </a:r>
            <a:endParaRPr b="1"/>
          </a:p>
        </p:txBody>
      </p:sp>
      <p:grpSp>
        <p:nvGrpSpPr>
          <p:cNvPr id="156" name="Google Shape;156;p8"/>
          <p:cNvGrpSpPr/>
          <p:nvPr/>
        </p:nvGrpSpPr>
        <p:grpSpPr>
          <a:xfrm>
            <a:off x="2263135" y="1877802"/>
            <a:ext cx="7637675" cy="3839988"/>
            <a:chOff x="1688450" y="30376"/>
            <a:chExt cx="7637675" cy="3839989"/>
          </a:xfrm>
        </p:grpSpPr>
        <p:sp>
          <p:nvSpPr>
            <p:cNvPr id="157" name="Google Shape;157;p8"/>
            <p:cNvSpPr/>
            <p:nvPr/>
          </p:nvSpPr>
          <p:spPr>
            <a:xfrm rot="5400000">
              <a:off x="4802633" y="291861"/>
              <a:ext cx="1593258" cy="1386134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8"/>
            <p:cNvSpPr txBox="1"/>
            <p:nvPr/>
          </p:nvSpPr>
          <p:spPr>
            <a:xfrm>
              <a:off x="5122201" y="436582"/>
              <a:ext cx="954122" cy="10966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400">
                  <a:solidFill>
                    <a:schemeClr val="lt1"/>
                  </a:solidFill>
                  <a:latin typeface="Play"/>
                  <a:ea typeface="Play"/>
                  <a:cs typeface="Play"/>
                  <a:sym typeface="Play"/>
                </a:rPr>
                <a:t>Poor sense of time</a:t>
              </a:r>
              <a:endParaRPr sz="1400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159" name="Google Shape;159;p8"/>
            <p:cNvSpPr/>
            <p:nvPr/>
          </p:nvSpPr>
          <p:spPr>
            <a:xfrm>
              <a:off x="6478217" y="321894"/>
              <a:ext cx="1778076" cy="9559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8"/>
            <p:cNvSpPr/>
            <p:nvPr/>
          </p:nvSpPr>
          <p:spPr>
            <a:xfrm rot="5400000">
              <a:off x="2728199" y="211497"/>
              <a:ext cx="1593258" cy="1386134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8"/>
            <p:cNvSpPr txBox="1"/>
            <p:nvPr/>
          </p:nvSpPr>
          <p:spPr>
            <a:xfrm>
              <a:off x="3047767" y="356218"/>
              <a:ext cx="954122" cy="10966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400">
                  <a:solidFill>
                    <a:schemeClr val="lt1"/>
                  </a:solidFill>
                  <a:latin typeface="Play"/>
                  <a:ea typeface="Play"/>
                  <a:cs typeface="Play"/>
                  <a:sym typeface="Play"/>
                </a:rPr>
                <a:t>Inability to control behavior</a:t>
              </a:r>
              <a:endParaRPr sz="1400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162" name="Google Shape;162;p8"/>
            <p:cNvSpPr/>
            <p:nvPr/>
          </p:nvSpPr>
          <p:spPr>
            <a:xfrm rot="5400000">
              <a:off x="3706493" y="1919247"/>
              <a:ext cx="1593258" cy="1386134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8"/>
            <p:cNvSpPr txBox="1"/>
            <p:nvPr/>
          </p:nvSpPr>
          <p:spPr>
            <a:xfrm>
              <a:off x="4026061" y="2063968"/>
              <a:ext cx="954122" cy="10966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400">
                  <a:solidFill>
                    <a:schemeClr val="lt1"/>
                  </a:solidFill>
                  <a:latin typeface="Play"/>
                  <a:ea typeface="Play"/>
                  <a:cs typeface="Play"/>
                  <a:sym typeface="Play"/>
                </a:rPr>
                <a:t>Shame and guilt</a:t>
              </a:r>
              <a:endParaRPr sz="1400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164" name="Google Shape;164;p8"/>
            <p:cNvSpPr/>
            <p:nvPr/>
          </p:nvSpPr>
          <p:spPr>
            <a:xfrm>
              <a:off x="2520563" y="1740531"/>
              <a:ext cx="1720718" cy="9559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8"/>
            <p:cNvSpPr/>
            <p:nvPr/>
          </p:nvSpPr>
          <p:spPr>
            <a:xfrm rot="5400000">
              <a:off x="5910175" y="1768783"/>
              <a:ext cx="1725817" cy="1517221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8"/>
            <p:cNvSpPr txBox="1"/>
            <p:nvPr/>
          </p:nvSpPr>
          <p:spPr>
            <a:xfrm>
              <a:off x="6252061" y="1934738"/>
              <a:ext cx="1042045" cy="118531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400">
                  <a:solidFill>
                    <a:schemeClr val="lt1"/>
                  </a:solidFill>
                  <a:latin typeface="Play"/>
                  <a:ea typeface="Play"/>
                  <a:cs typeface="Play"/>
                  <a:sym typeface="Play"/>
                </a:rPr>
                <a:t>Body pain</a:t>
              </a:r>
              <a:endParaRPr sz="1400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167" name="Google Shape;167;p8"/>
            <p:cNvSpPr/>
            <p:nvPr/>
          </p:nvSpPr>
          <p:spPr>
            <a:xfrm rot="5400000">
              <a:off x="7030152" y="73612"/>
              <a:ext cx="1513276" cy="1426803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8"/>
            <p:cNvSpPr txBox="1"/>
            <p:nvPr/>
          </p:nvSpPr>
          <p:spPr>
            <a:xfrm>
              <a:off x="7304394" y="275383"/>
              <a:ext cx="964791" cy="10232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400">
                  <a:solidFill>
                    <a:schemeClr val="lt1"/>
                  </a:solidFill>
                  <a:latin typeface="Play"/>
                  <a:ea typeface="Play"/>
                  <a:cs typeface="Play"/>
                  <a:sym typeface="Play"/>
                </a:rPr>
                <a:t>Avoiding communication</a:t>
              </a:r>
              <a:endParaRPr sz="1400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169" name="Google Shape;169;p8"/>
            <p:cNvSpPr/>
            <p:nvPr/>
          </p:nvSpPr>
          <p:spPr>
            <a:xfrm>
              <a:off x="7679236" y="2923482"/>
              <a:ext cx="1646889" cy="9468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8"/>
            <p:cNvSpPr txBox="1"/>
            <p:nvPr/>
          </p:nvSpPr>
          <p:spPr>
            <a:xfrm>
              <a:off x="7679236" y="2923482"/>
              <a:ext cx="1646889" cy="9468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lt-LT" sz="2000">
                  <a:solidFill>
                    <a:srgbClr val="0C6036"/>
                  </a:solidFill>
                  <a:latin typeface="Play"/>
                  <a:ea typeface="Play"/>
                  <a:cs typeface="Play"/>
                  <a:sym typeface="Play"/>
                </a:rPr>
                <a:t>And many other consequences</a:t>
              </a:r>
              <a:r>
                <a:rPr b="1" lang="lt-LT" sz="2400">
                  <a:solidFill>
                    <a:srgbClr val="0C6036"/>
                  </a:solidFill>
                  <a:latin typeface="Play"/>
                  <a:ea typeface="Play"/>
                  <a:cs typeface="Play"/>
                  <a:sym typeface="Play"/>
                </a:rPr>
                <a:t>... </a:t>
              </a:r>
              <a:endParaRPr/>
            </a:p>
          </p:txBody>
        </p:sp>
        <p:sp>
          <p:nvSpPr>
            <p:cNvPr id="171" name="Google Shape;171;p8"/>
            <p:cNvSpPr/>
            <p:nvPr/>
          </p:nvSpPr>
          <p:spPr>
            <a:xfrm rot="5400000">
              <a:off x="1584888" y="1675717"/>
              <a:ext cx="1593258" cy="1386134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8"/>
            <p:cNvSpPr txBox="1"/>
            <p:nvPr/>
          </p:nvSpPr>
          <p:spPr>
            <a:xfrm>
              <a:off x="1904456" y="1820438"/>
              <a:ext cx="954122" cy="10966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lt-LT" sz="1500">
                  <a:solidFill>
                    <a:schemeClr val="lt1"/>
                  </a:solidFill>
                  <a:latin typeface="Play"/>
                  <a:ea typeface="Play"/>
                  <a:cs typeface="Play"/>
                  <a:sym typeface="Play"/>
                </a:rPr>
                <a:t>Sleep deprivation</a:t>
              </a:r>
              <a:endParaRPr sz="1500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2000">
        <p14:prism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"/>
          <p:cNvSpPr txBox="1"/>
          <p:nvPr>
            <p:ph type="title"/>
          </p:nvPr>
        </p:nvSpPr>
        <p:spPr>
          <a:xfrm>
            <a:off x="999171" y="3920387"/>
            <a:ext cx="10501184" cy="228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b="1" lang="lt-LT"/>
              <a:t>Data Analysis at Marijampolė VET Centre</a:t>
            </a:r>
            <a:br>
              <a:rPr b="1" lang="lt-LT"/>
            </a:br>
            <a:r>
              <a:rPr lang="lt-LT"/>
              <a:t>135 respondents (15-17 age)</a:t>
            </a:r>
            <a:br>
              <a:rPr lang="lt-LT"/>
            </a:br>
            <a:r>
              <a:rPr lang="lt-LT"/>
              <a:t>September-October, 2024</a:t>
            </a:r>
            <a:endParaRPr/>
          </a:p>
        </p:txBody>
      </p:sp>
      <p:sp>
        <p:nvSpPr>
          <p:cNvPr id="178" name="Google Shape;178;p9"/>
          <p:cNvSpPr txBox="1"/>
          <p:nvPr>
            <p:ph idx="1" type="body"/>
          </p:nvPr>
        </p:nvSpPr>
        <p:spPr>
          <a:xfrm>
            <a:off x="684213" y="2271584"/>
            <a:ext cx="8534400" cy="14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740"/>
              <a:buNone/>
            </a:pPr>
            <a:r>
              <a:t/>
            </a:r>
            <a:endParaRPr/>
          </a:p>
        </p:txBody>
      </p:sp>
      <p:pic>
        <p:nvPicPr>
          <p:cNvPr descr="Marijampolės profesinio rengimo centras" id="179" name="Google Shape;17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84644" y="380654"/>
            <a:ext cx="4342985" cy="26374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400">
        <p14:rippl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DashVTI">
  <a:themeElements>
    <a:clrScheme name="DashVTI">
      <a:dk1>
        <a:srgbClr val="000000"/>
      </a:dk1>
      <a:lt1>
        <a:srgbClr val="FFFFFF"/>
      </a:lt1>
      <a:dk2>
        <a:srgbClr val="0D1C3B"/>
      </a:dk2>
      <a:lt2>
        <a:srgbClr val="F5F2F9"/>
      </a:lt2>
      <a:accent1>
        <a:srgbClr val="1973EB"/>
      </a:accent1>
      <a:accent2>
        <a:srgbClr val="25C8A2"/>
      </a:accent2>
      <a:accent3>
        <a:srgbClr val="BF8ED1"/>
      </a:accent3>
      <a:accent4>
        <a:srgbClr val="FE733C"/>
      </a:accent4>
      <a:accent5>
        <a:srgbClr val="FE5A5A"/>
      </a:accent5>
      <a:accent6>
        <a:srgbClr val="1AC16E"/>
      </a:accent6>
      <a:hlink>
        <a:srgbClr val="1AC16E"/>
      </a:hlink>
      <a:folHlink>
        <a:srgbClr val="00B0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2024-09-27T08:30:37Z</dcterms:created>
  <dc:creator>Acer</dc:creator>
</cp:coreProperties>
</file>